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36" r:id="rId1"/>
  </p:sldMasterIdLst>
  <p:sldIdLst>
    <p:sldId id="256" r:id="rId2"/>
    <p:sldId id="262" r:id="rId3"/>
    <p:sldId id="263" r:id="rId4"/>
    <p:sldId id="257" r:id="rId5"/>
    <p:sldId id="258" r:id="rId6"/>
    <p:sldId id="259" r:id="rId7"/>
    <p:sldId id="260"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82" d="100"/>
          <a:sy n="82" d="100"/>
        </p:scale>
        <p:origin x="-1662" y="19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23" name="Ορθογώνιο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Ορθογώνιο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Ορθογώνιο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Ορθογώνιο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Ορθογώνιο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Στρογγυλεμένο ορθογώνιο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Στρογγυλεμένο ορθογώνιο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Ορθογώνιο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Ορθογώνιο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Ορθογώνιο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Ορθογώνιο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Τίτλος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l-GR" smtClean="0"/>
              <a:t>Στυλ κύριου τίτλου</a:t>
            </a:r>
            <a:endParaRPr kumimoji="0" lang="en-US"/>
          </a:p>
        </p:txBody>
      </p:sp>
      <p:sp>
        <p:nvSpPr>
          <p:cNvPr id="9" name="Υπότιτλος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Στυλ κύριου υπότιτλου</a:t>
            </a:r>
            <a:endParaRPr kumimoji="0" lang="en-US"/>
          </a:p>
        </p:txBody>
      </p:sp>
      <p:sp>
        <p:nvSpPr>
          <p:cNvPr id="28" name="Θέση ημερομηνίας 27"/>
          <p:cNvSpPr>
            <a:spLocks noGrp="1"/>
          </p:cNvSpPr>
          <p:nvPr>
            <p:ph type="dt" sz="half" idx="10"/>
          </p:nvPr>
        </p:nvSpPr>
        <p:spPr>
          <a:xfrm>
            <a:off x="6705600" y="4206240"/>
            <a:ext cx="960120" cy="457200"/>
          </a:xfrm>
        </p:spPr>
        <p:txBody>
          <a:bodyPr/>
          <a:lstStyle/>
          <a:p>
            <a:fld id="{F179E4E5-7C57-497D-9D67-889B737962B0}" type="datetimeFigureOut">
              <a:rPr lang="en-US" smtClean="0"/>
              <a:t>4/10/2020</a:t>
            </a:fld>
            <a:endParaRPr lang="en-US"/>
          </a:p>
        </p:txBody>
      </p:sp>
      <p:sp>
        <p:nvSpPr>
          <p:cNvPr id="17" name="Θέση υποσέλιδου 16"/>
          <p:cNvSpPr>
            <a:spLocks noGrp="1"/>
          </p:cNvSpPr>
          <p:nvPr>
            <p:ph type="ftr" sz="quarter" idx="11"/>
          </p:nvPr>
        </p:nvSpPr>
        <p:spPr>
          <a:xfrm>
            <a:off x="5410200" y="4205288"/>
            <a:ext cx="1295400" cy="457200"/>
          </a:xfrm>
        </p:spPr>
        <p:txBody>
          <a:bodyPr/>
          <a:lstStyle/>
          <a:p>
            <a:endParaRPr lang="en-US"/>
          </a:p>
        </p:txBody>
      </p:sp>
      <p:sp>
        <p:nvSpPr>
          <p:cNvPr id="29" name="Θέση αριθμού διαφάνειας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E5BFBA23-A544-4914-9E4B-6AC4250C18D1}"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kumimoji="0" lang="el-GR" smtClean="0"/>
              <a:t>Στυλ κύριου τίτλου</a:t>
            </a:r>
            <a:endParaRPr kumimoji="0" lang="en-US"/>
          </a:p>
        </p:txBody>
      </p:sp>
      <p:sp>
        <p:nvSpPr>
          <p:cNvPr id="3" name="Θέση κατακόρυφου κειμένου 2"/>
          <p:cNvSpPr>
            <a:spLocks noGrp="1"/>
          </p:cNvSpPr>
          <p:nvPr>
            <p:ph type="body" orient="vert" idx="1"/>
          </p:nvPr>
        </p:nvSpPr>
        <p:spPr/>
        <p:txBody>
          <a:bodyPr vert="eaVer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ημερομηνίας 3"/>
          <p:cNvSpPr>
            <a:spLocks noGrp="1"/>
          </p:cNvSpPr>
          <p:nvPr>
            <p:ph type="dt" sz="half" idx="10"/>
          </p:nvPr>
        </p:nvSpPr>
        <p:spPr/>
        <p:txBody>
          <a:bodyPr/>
          <a:lstStyle/>
          <a:p>
            <a:fld id="{F179E4E5-7C57-497D-9D67-889B737962B0}" type="datetimeFigureOut">
              <a:rPr lang="en-US" smtClean="0"/>
              <a:t>4/10/2020</a:t>
            </a:fld>
            <a:endParaRPr lang="en-US"/>
          </a:p>
        </p:txBody>
      </p:sp>
      <p:sp>
        <p:nvSpPr>
          <p:cNvPr id="5" name="Θέση υποσέλιδου 4"/>
          <p:cNvSpPr>
            <a:spLocks noGrp="1"/>
          </p:cNvSpPr>
          <p:nvPr>
            <p:ph type="ftr" sz="quarter" idx="11"/>
          </p:nvPr>
        </p:nvSpPr>
        <p:spPr/>
        <p:txBody>
          <a:bodyPr/>
          <a:lstStyle/>
          <a:p>
            <a:endParaRPr lang="en-US"/>
          </a:p>
        </p:txBody>
      </p:sp>
      <p:sp>
        <p:nvSpPr>
          <p:cNvPr id="6" name="Θέση αριθμού διαφάνειας 5"/>
          <p:cNvSpPr>
            <a:spLocks noGrp="1"/>
          </p:cNvSpPr>
          <p:nvPr>
            <p:ph type="sldNum" sz="quarter" idx="12"/>
          </p:nvPr>
        </p:nvSpPr>
        <p:spPr/>
        <p:txBody>
          <a:bodyPr/>
          <a:lstStyle/>
          <a:p>
            <a:fld id="{E5BFBA23-A544-4914-9E4B-6AC4250C18D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781800" y="1143000"/>
            <a:ext cx="1905000" cy="5486400"/>
          </a:xfrm>
        </p:spPr>
        <p:txBody>
          <a:bodyPr vert="eaVert"/>
          <a:lstStyle/>
          <a:p>
            <a:r>
              <a:rPr kumimoji="0" lang="el-GR" smtClean="0"/>
              <a:t>Στυλ κύριου τίτλου</a:t>
            </a:r>
            <a:endParaRPr kumimoji="0" lang="en-US"/>
          </a:p>
        </p:txBody>
      </p:sp>
      <p:sp>
        <p:nvSpPr>
          <p:cNvPr id="3" name="Θέση κατακόρυφου κειμένου 2"/>
          <p:cNvSpPr>
            <a:spLocks noGrp="1"/>
          </p:cNvSpPr>
          <p:nvPr>
            <p:ph type="body" orient="vert" idx="1"/>
          </p:nvPr>
        </p:nvSpPr>
        <p:spPr>
          <a:xfrm>
            <a:off x="457200" y="1143000"/>
            <a:ext cx="6248400" cy="5486400"/>
          </a:xfrm>
        </p:spPr>
        <p:txBody>
          <a:bodyPr vert="eaVer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ημερομηνίας 3"/>
          <p:cNvSpPr>
            <a:spLocks noGrp="1"/>
          </p:cNvSpPr>
          <p:nvPr>
            <p:ph type="dt" sz="half" idx="10"/>
          </p:nvPr>
        </p:nvSpPr>
        <p:spPr/>
        <p:txBody>
          <a:bodyPr/>
          <a:lstStyle/>
          <a:p>
            <a:fld id="{F179E4E5-7C57-497D-9D67-889B737962B0}" type="datetimeFigureOut">
              <a:rPr lang="en-US" smtClean="0"/>
              <a:t>4/10/2020</a:t>
            </a:fld>
            <a:endParaRPr lang="en-US"/>
          </a:p>
        </p:txBody>
      </p:sp>
      <p:sp>
        <p:nvSpPr>
          <p:cNvPr id="5" name="Θέση υποσέλιδου 4"/>
          <p:cNvSpPr>
            <a:spLocks noGrp="1"/>
          </p:cNvSpPr>
          <p:nvPr>
            <p:ph type="ftr" sz="quarter" idx="11"/>
          </p:nvPr>
        </p:nvSpPr>
        <p:spPr/>
        <p:txBody>
          <a:bodyPr/>
          <a:lstStyle/>
          <a:p>
            <a:endParaRPr lang="en-US"/>
          </a:p>
        </p:txBody>
      </p:sp>
      <p:sp>
        <p:nvSpPr>
          <p:cNvPr id="6" name="Θέση αριθμού διαφάνειας 5"/>
          <p:cNvSpPr>
            <a:spLocks noGrp="1"/>
          </p:cNvSpPr>
          <p:nvPr>
            <p:ph type="sldNum" sz="quarter" idx="12"/>
          </p:nvPr>
        </p:nvSpPr>
        <p:spPr/>
        <p:txBody>
          <a:bodyPr/>
          <a:lstStyle/>
          <a:p>
            <a:fld id="{E5BFBA23-A544-4914-9E4B-6AC4250C18D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kumimoji="0" lang="el-GR" smtClean="0"/>
              <a:t>Στυλ κύριου τίτλου</a:t>
            </a:r>
            <a:endParaRPr kumimoji="0" lang="en-US"/>
          </a:p>
        </p:txBody>
      </p:sp>
      <p:sp>
        <p:nvSpPr>
          <p:cNvPr id="3" name="Θέση περιεχομένου 2"/>
          <p:cNvSpPr>
            <a:spLocks noGrp="1"/>
          </p:cNvSpPr>
          <p:nvPr>
            <p:ph idx="1"/>
          </p:nvPr>
        </p:nvSpPr>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ημερομηνίας 3"/>
          <p:cNvSpPr>
            <a:spLocks noGrp="1"/>
          </p:cNvSpPr>
          <p:nvPr>
            <p:ph type="dt" sz="half" idx="10"/>
          </p:nvPr>
        </p:nvSpPr>
        <p:spPr/>
        <p:txBody>
          <a:bodyPr/>
          <a:lstStyle/>
          <a:p>
            <a:fld id="{F179E4E5-7C57-497D-9D67-889B737962B0}" type="datetimeFigureOut">
              <a:rPr lang="en-US" smtClean="0"/>
              <a:t>4/10/2020</a:t>
            </a:fld>
            <a:endParaRPr lang="en-US"/>
          </a:p>
        </p:txBody>
      </p:sp>
      <p:sp>
        <p:nvSpPr>
          <p:cNvPr id="5" name="Θέση υποσέλιδου 4"/>
          <p:cNvSpPr>
            <a:spLocks noGrp="1"/>
          </p:cNvSpPr>
          <p:nvPr>
            <p:ph type="ftr" sz="quarter" idx="11"/>
          </p:nvPr>
        </p:nvSpPr>
        <p:spPr/>
        <p:txBody>
          <a:bodyPr/>
          <a:lstStyle/>
          <a:p>
            <a:endParaRPr lang="en-US"/>
          </a:p>
        </p:txBody>
      </p:sp>
      <p:sp>
        <p:nvSpPr>
          <p:cNvPr id="6" name="Θέση αριθμού διαφάνειας 5"/>
          <p:cNvSpPr>
            <a:spLocks noGrp="1"/>
          </p:cNvSpPr>
          <p:nvPr>
            <p:ph type="sldNum" sz="quarter" idx="12"/>
          </p:nvPr>
        </p:nvSpPr>
        <p:spPr/>
        <p:txBody>
          <a:bodyPr/>
          <a:lstStyle/>
          <a:p>
            <a:fld id="{E5BFBA23-A544-4914-9E4B-6AC4250C18D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l-GR" smtClean="0"/>
              <a:t>Στυλ κύριου τίτλου</a:t>
            </a:r>
            <a:endParaRPr kumimoji="0" lang="en-US"/>
          </a:p>
        </p:txBody>
      </p:sp>
      <p:sp>
        <p:nvSpPr>
          <p:cNvPr id="3" name="Θέση κειμένου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Στυλ υποδείγματος κειμένου</a:t>
            </a:r>
          </a:p>
        </p:txBody>
      </p:sp>
      <p:sp>
        <p:nvSpPr>
          <p:cNvPr id="4" name="Θέση ημερομηνίας 3"/>
          <p:cNvSpPr>
            <a:spLocks noGrp="1"/>
          </p:cNvSpPr>
          <p:nvPr>
            <p:ph type="dt" sz="half" idx="10"/>
          </p:nvPr>
        </p:nvSpPr>
        <p:spPr/>
        <p:txBody>
          <a:bodyPr/>
          <a:lstStyle/>
          <a:p>
            <a:fld id="{F179E4E5-7C57-497D-9D67-889B737962B0}" type="datetimeFigureOut">
              <a:rPr lang="en-US" smtClean="0"/>
              <a:t>4/10/2020</a:t>
            </a:fld>
            <a:endParaRPr lang="en-US"/>
          </a:p>
        </p:txBody>
      </p:sp>
      <p:sp>
        <p:nvSpPr>
          <p:cNvPr id="5" name="Θέση υποσέλιδου 4"/>
          <p:cNvSpPr>
            <a:spLocks noGrp="1"/>
          </p:cNvSpPr>
          <p:nvPr>
            <p:ph type="ftr" sz="quarter" idx="11"/>
          </p:nvPr>
        </p:nvSpPr>
        <p:spPr/>
        <p:txBody>
          <a:bodyPr/>
          <a:lstStyle/>
          <a:p>
            <a:endParaRPr lang="en-US"/>
          </a:p>
        </p:txBody>
      </p:sp>
      <p:sp>
        <p:nvSpPr>
          <p:cNvPr id="6" name="Θέση αριθμού διαφάνειας 5"/>
          <p:cNvSpPr>
            <a:spLocks noGrp="1"/>
          </p:cNvSpPr>
          <p:nvPr>
            <p:ph type="sldNum" sz="quarter" idx="12"/>
          </p:nvPr>
        </p:nvSpPr>
        <p:spPr/>
        <p:txBody>
          <a:bodyPr/>
          <a:lstStyle/>
          <a:p>
            <a:fld id="{E5BFBA23-A544-4914-9E4B-6AC4250C18D1}"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kumimoji="0" lang="el-GR" smtClean="0"/>
              <a:t>Στυλ κύριου τίτλου</a:t>
            </a:r>
            <a:endParaRPr kumimoji="0" lang="en-US"/>
          </a:p>
        </p:txBody>
      </p:sp>
      <p:sp>
        <p:nvSpPr>
          <p:cNvPr id="3" name="Θέση περιεχομένου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περιεχομένου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Θέση ημερομηνίας 4"/>
          <p:cNvSpPr>
            <a:spLocks noGrp="1"/>
          </p:cNvSpPr>
          <p:nvPr>
            <p:ph type="dt" sz="half" idx="10"/>
          </p:nvPr>
        </p:nvSpPr>
        <p:spPr/>
        <p:txBody>
          <a:bodyPr/>
          <a:lstStyle/>
          <a:p>
            <a:fld id="{F179E4E5-7C57-497D-9D67-889B737962B0}" type="datetimeFigureOut">
              <a:rPr lang="en-US" smtClean="0"/>
              <a:t>4/10/2020</a:t>
            </a:fld>
            <a:endParaRPr lang="en-US"/>
          </a:p>
        </p:txBody>
      </p:sp>
      <p:sp>
        <p:nvSpPr>
          <p:cNvPr id="6" name="Θέση υποσέλιδου 5"/>
          <p:cNvSpPr>
            <a:spLocks noGrp="1"/>
          </p:cNvSpPr>
          <p:nvPr>
            <p:ph type="ftr" sz="quarter" idx="11"/>
          </p:nvPr>
        </p:nvSpPr>
        <p:spPr/>
        <p:txBody>
          <a:bodyPr/>
          <a:lstStyle/>
          <a:p>
            <a:endParaRPr lang="en-US"/>
          </a:p>
        </p:txBody>
      </p:sp>
      <p:sp>
        <p:nvSpPr>
          <p:cNvPr id="7" name="Θέση αριθμού διαφάνειας 6"/>
          <p:cNvSpPr>
            <a:spLocks noGrp="1"/>
          </p:cNvSpPr>
          <p:nvPr>
            <p:ph type="sldNum" sz="quarter" idx="12"/>
          </p:nvPr>
        </p:nvSpPr>
        <p:spPr/>
        <p:txBody>
          <a:bodyPr/>
          <a:lstStyle/>
          <a:p>
            <a:fld id="{E5BFBA23-A544-4914-9E4B-6AC4250C18D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381000" y="1143000"/>
            <a:ext cx="8382000" cy="1069848"/>
          </a:xfrm>
        </p:spPr>
        <p:txBody>
          <a:bodyPr anchor="ctr"/>
          <a:lstStyle>
            <a:lvl1pPr>
              <a:defRPr sz="4000" b="0" i="0" cap="none" baseline="0"/>
            </a:lvl1pPr>
          </a:lstStyle>
          <a:p>
            <a:r>
              <a:rPr kumimoji="0" lang="el-GR" smtClean="0"/>
              <a:t>Στυλ κύριου τίτλου</a:t>
            </a:r>
            <a:endParaRPr kumimoji="0" lang="en-US"/>
          </a:p>
        </p:txBody>
      </p:sp>
      <p:sp>
        <p:nvSpPr>
          <p:cNvPr id="3" name="Θέση κειμένου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Στυλ υποδείγματος κειμένου</a:t>
            </a:r>
          </a:p>
        </p:txBody>
      </p:sp>
      <p:sp>
        <p:nvSpPr>
          <p:cNvPr id="4" name="Θέση κειμένου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Στυλ υποδείγματος κειμένου</a:t>
            </a:r>
          </a:p>
        </p:txBody>
      </p:sp>
      <p:sp>
        <p:nvSpPr>
          <p:cNvPr id="5" name="Θέση περιεχομένου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Θέση περιεχομένου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6" name="Θέση ημερομηνίας 25"/>
          <p:cNvSpPr>
            <a:spLocks noGrp="1"/>
          </p:cNvSpPr>
          <p:nvPr>
            <p:ph type="dt" sz="half" idx="10"/>
          </p:nvPr>
        </p:nvSpPr>
        <p:spPr/>
        <p:txBody>
          <a:bodyPr rtlCol="0"/>
          <a:lstStyle/>
          <a:p>
            <a:fld id="{F179E4E5-7C57-497D-9D67-889B737962B0}" type="datetimeFigureOut">
              <a:rPr lang="en-US" smtClean="0"/>
              <a:t>4/10/2020</a:t>
            </a:fld>
            <a:endParaRPr lang="en-US"/>
          </a:p>
        </p:txBody>
      </p:sp>
      <p:sp>
        <p:nvSpPr>
          <p:cNvPr id="27" name="Θέση αριθμού διαφάνειας 26"/>
          <p:cNvSpPr>
            <a:spLocks noGrp="1"/>
          </p:cNvSpPr>
          <p:nvPr>
            <p:ph type="sldNum" sz="quarter" idx="11"/>
          </p:nvPr>
        </p:nvSpPr>
        <p:spPr/>
        <p:txBody>
          <a:bodyPr rtlCol="0"/>
          <a:lstStyle/>
          <a:p>
            <a:fld id="{E5BFBA23-A544-4914-9E4B-6AC4250C18D1}" type="slidenum">
              <a:rPr lang="en-US" smtClean="0"/>
              <a:t>‹#›</a:t>
            </a:fld>
            <a:endParaRPr lang="en-US"/>
          </a:p>
        </p:txBody>
      </p:sp>
      <p:sp>
        <p:nvSpPr>
          <p:cNvPr id="28" name="Θέση υποσέλιδου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l-GR" smtClean="0"/>
              <a:t>Στυλ κύριου τίτλου</a:t>
            </a:r>
            <a:endParaRPr kumimoji="0" lang="en-US"/>
          </a:p>
        </p:txBody>
      </p:sp>
      <p:sp>
        <p:nvSpPr>
          <p:cNvPr id="3" name="Θέση ημερομηνίας 2"/>
          <p:cNvSpPr>
            <a:spLocks noGrp="1"/>
          </p:cNvSpPr>
          <p:nvPr>
            <p:ph type="dt" sz="half" idx="10"/>
          </p:nvPr>
        </p:nvSpPr>
        <p:spPr>
          <a:xfrm>
            <a:off x="6583680" y="612648"/>
            <a:ext cx="957264" cy="457200"/>
          </a:xfrm>
        </p:spPr>
        <p:txBody>
          <a:bodyPr/>
          <a:lstStyle/>
          <a:p>
            <a:fld id="{F179E4E5-7C57-497D-9D67-889B737962B0}" type="datetimeFigureOut">
              <a:rPr lang="en-US" smtClean="0"/>
              <a:t>4/10/2020</a:t>
            </a:fld>
            <a:endParaRPr lang="en-US"/>
          </a:p>
        </p:txBody>
      </p:sp>
      <p:sp>
        <p:nvSpPr>
          <p:cNvPr id="4" name="Θέση υποσέλιδου 3"/>
          <p:cNvSpPr>
            <a:spLocks noGrp="1"/>
          </p:cNvSpPr>
          <p:nvPr>
            <p:ph type="ftr" sz="quarter" idx="11"/>
          </p:nvPr>
        </p:nvSpPr>
        <p:spPr>
          <a:xfrm>
            <a:off x="5257800" y="612648"/>
            <a:ext cx="1325880" cy="457200"/>
          </a:xfrm>
        </p:spPr>
        <p:txBody>
          <a:bodyPr/>
          <a:lstStyle/>
          <a:p>
            <a:endParaRPr lang="en-US"/>
          </a:p>
        </p:txBody>
      </p:sp>
      <p:sp>
        <p:nvSpPr>
          <p:cNvPr id="5" name="Θέση αριθμού διαφάνειας 4"/>
          <p:cNvSpPr>
            <a:spLocks noGrp="1"/>
          </p:cNvSpPr>
          <p:nvPr>
            <p:ph type="sldNum" sz="quarter" idx="12"/>
          </p:nvPr>
        </p:nvSpPr>
        <p:spPr>
          <a:xfrm>
            <a:off x="8174736" y="2272"/>
            <a:ext cx="762000" cy="365760"/>
          </a:xfrm>
        </p:spPr>
        <p:txBody>
          <a:bodyPr/>
          <a:lstStyle/>
          <a:p>
            <a:fld id="{E5BFBA23-A544-4914-9E4B-6AC4250C18D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F179E4E5-7C57-497D-9D67-889B737962B0}" type="datetimeFigureOut">
              <a:rPr lang="en-US" smtClean="0"/>
              <a:t>4/10/2020</a:t>
            </a:fld>
            <a:endParaRPr lang="en-US"/>
          </a:p>
        </p:txBody>
      </p:sp>
      <p:sp>
        <p:nvSpPr>
          <p:cNvPr id="3" name="Θέση υποσέλιδου 2"/>
          <p:cNvSpPr>
            <a:spLocks noGrp="1"/>
          </p:cNvSpPr>
          <p:nvPr>
            <p:ph type="ftr" sz="quarter" idx="11"/>
          </p:nvPr>
        </p:nvSpPr>
        <p:spPr/>
        <p:txBody>
          <a:bodyPr/>
          <a:lstStyle/>
          <a:p>
            <a:endParaRPr lang="en-US"/>
          </a:p>
        </p:txBody>
      </p:sp>
      <p:sp>
        <p:nvSpPr>
          <p:cNvPr id="4" name="Θέση αριθμού διαφάνειας 3"/>
          <p:cNvSpPr>
            <a:spLocks noGrp="1"/>
          </p:cNvSpPr>
          <p:nvPr>
            <p:ph type="sldNum" sz="quarter" idx="12"/>
          </p:nvPr>
        </p:nvSpPr>
        <p:spPr/>
        <p:txBody>
          <a:bodyPr/>
          <a:lstStyle/>
          <a:p>
            <a:fld id="{E5BFBA23-A544-4914-9E4B-6AC4250C18D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5353496" y="1101970"/>
            <a:ext cx="3383280" cy="877824"/>
          </a:xfrm>
        </p:spPr>
        <p:txBody>
          <a:bodyPr anchor="b"/>
          <a:lstStyle>
            <a:lvl1pPr algn="l">
              <a:buNone/>
              <a:defRPr sz="1800" b="1"/>
            </a:lvl1pPr>
          </a:lstStyle>
          <a:p>
            <a:r>
              <a:rPr kumimoji="0" lang="el-GR" smtClean="0"/>
              <a:t>Στυλ κύριου τίτλου</a:t>
            </a:r>
            <a:endParaRPr kumimoji="0" lang="en-US"/>
          </a:p>
        </p:txBody>
      </p:sp>
      <p:sp>
        <p:nvSpPr>
          <p:cNvPr id="3" name="Θέση κειμένου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smtClean="0"/>
              <a:t>Στυλ υποδείγματος κειμένου</a:t>
            </a:r>
          </a:p>
        </p:txBody>
      </p:sp>
      <p:sp>
        <p:nvSpPr>
          <p:cNvPr id="4" name="Θέση περιεχομένου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Θέση ημερομηνίας 4"/>
          <p:cNvSpPr>
            <a:spLocks noGrp="1"/>
          </p:cNvSpPr>
          <p:nvPr>
            <p:ph type="dt" sz="half" idx="10"/>
          </p:nvPr>
        </p:nvSpPr>
        <p:spPr/>
        <p:txBody>
          <a:bodyPr/>
          <a:lstStyle/>
          <a:p>
            <a:fld id="{F179E4E5-7C57-497D-9D67-889B737962B0}" type="datetimeFigureOut">
              <a:rPr lang="en-US" smtClean="0"/>
              <a:t>4/10/2020</a:t>
            </a:fld>
            <a:endParaRPr lang="en-US"/>
          </a:p>
        </p:txBody>
      </p:sp>
      <p:sp>
        <p:nvSpPr>
          <p:cNvPr id="6" name="Θέση υποσέλιδου 5"/>
          <p:cNvSpPr>
            <a:spLocks noGrp="1"/>
          </p:cNvSpPr>
          <p:nvPr>
            <p:ph type="ftr" sz="quarter" idx="11"/>
          </p:nvPr>
        </p:nvSpPr>
        <p:spPr/>
        <p:txBody>
          <a:bodyPr/>
          <a:lstStyle/>
          <a:p>
            <a:endParaRPr lang="en-US"/>
          </a:p>
        </p:txBody>
      </p:sp>
      <p:sp>
        <p:nvSpPr>
          <p:cNvPr id="7" name="Θέση αριθμού διαφάνειας 6"/>
          <p:cNvSpPr>
            <a:spLocks noGrp="1"/>
          </p:cNvSpPr>
          <p:nvPr>
            <p:ph type="sldNum" sz="quarter" idx="12"/>
          </p:nvPr>
        </p:nvSpPr>
        <p:spPr/>
        <p:txBody>
          <a:bodyPr/>
          <a:lstStyle/>
          <a:p>
            <a:fld id="{E5BFBA23-A544-4914-9E4B-6AC4250C18D1}"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l-GR" smtClean="0"/>
              <a:t>Στυλ κύριου τίτλου</a:t>
            </a:r>
            <a:endParaRPr kumimoji="0" lang="en-US"/>
          </a:p>
        </p:txBody>
      </p:sp>
      <p:sp>
        <p:nvSpPr>
          <p:cNvPr id="3" name="Θέση εικόνας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4" name="Θέση κειμένου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l-GR" smtClean="0"/>
              <a:t>Στυλ υποδείγματος κειμένου</a:t>
            </a:r>
          </a:p>
        </p:txBody>
      </p:sp>
      <p:sp>
        <p:nvSpPr>
          <p:cNvPr id="5" name="Θέση ημερομηνίας 4"/>
          <p:cNvSpPr>
            <a:spLocks noGrp="1"/>
          </p:cNvSpPr>
          <p:nvPr>
            <p:ph type="dt" sz="half" idx="10"/>
          </p:nvPr>
        </p:nvSpPr>
        <p:spPr/>
        <p:txBody>
          <a:bodyPr/>
          <a:lstStyle/>
          <a:p>
            <a:fld id="{F179E4E5-7C57-497D-9D67-889B737962B0}" type="datetimeFigureOut">
              <a:rPr lang="en-US" smtClean="0"/>
              <a:t>4/10/2020</a:t>
            </a:fld>
            <a:endParaRPr lang="en-US"/>
          </a:p>
        </p:txBody>
      </p:sp>
      <p:sp>
        <p:nvSpPr>
          <p:cNvPr id="6" name="Θέση υποσέλιδου 5"/>
          <p:cNvSpPr>
            <a:spLocks noGrp="1"/>
          </p:cNvSpPr>
          <p:nvPr>
            <p:ph type="ftr" sz="quarter" idx="11"/>
          </p:nvPr>
        </p:nvSpPr>
        <p:spPr/>
        <p:txBody>
          <a:bodyPr/>
          <a:lstStyle/>
          <a:p>
            <a:endParaRPr lang="en-US"/>
          </a:p>
        </p:txBody>
      </p:sp>
      <p:sp>
        <p:nvSpPr>
          <p:cNvPr id="7" name="Θέση αριθμού διαφάνειας 6"/>
          <p:cNvSpPr>
            <a:spLocks noGrp="1"/>
          </p:cNvSpPr>
          <p:nvPr>
            <p:ph type="sldNum" sz="quarter" idx="12"/>
          </p:nvPr>
        </p:nvSpPr>
        <p:spPr/>
        <p:txBody>
          <a:bodyPr/>
          <a:lstStyle/>
          <a:p>
            <a:fld id="{E5BFBA23-A544-4914-9E4B-6AC4250C18D1}"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Ορθογώνιο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Ορθογώνιο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Ορθογώνιο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Ορθογώνιο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Ορθογώνιο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Στρογγυλεμένο ορθογώνιο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Στρογγυλεμένο ορθογώνιο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Ορθογώνιο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Ορθογώνιο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Ορθογώνιο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Ορθογώνιο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Ορθογώνιο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Ορθογώνιο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Θέση τίτλου 21"/>
          <p:cNvSpPr>
            <a:spLocks noGrp="1"/>
          </p:cNvSpPr>
          <p:nvPr>
            <p:ph type="title"/>
          </p:nvPr>
        </p:nvSpPr>
        <p:spPr>
          <a:xfrm>
            <a:off x="457200" y="1143000"/>
            <a:ext cx="8229600" cy="1066800"/>
          </a:xfrm>
          <a:prstGeom prst="rect">
            <a:avLst/>
          </a:prstGeom>
        </p:spPr>
        <p:txBody>
          <a:bodyPr vert="horz" anchor="ctr">
            <a:normAutofit/>
          </a:bodyPr>
          <a:lstStyle/>
          <a:p>
            <a:r>
              <a:rPr kumimoji="0" lang="el-GR" smtClean="0"/>
              <a:t>Στυλ κύριου τίτλου</a:t>
            </a:r>
            <a:endParaRPr kumimoji="0" lang="en-US"/>
          </a:p>
        </p:txBody>
      </p:sp>
      <p:sp>
        <p:nvSpPr>
          <p:cNvPr id="13" name="Θέση κειμένου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l-GR" smtClean="0"/>
              <a:t>Στυλ υποδείγματος κειμένου</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Θέση ημερομηνίας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F179E4E5-7C57-497D-9D67-889B737962B0}" type="datetimeFigureOut">
              <a:rPr lang="en-US" smtClean="0"/>
              <a:t>4/10/2020</a:t>
            </a:fld>
            <a:endParaRPr lang="en-US"/>
          </a:p>
        </p:txBody>
      </p:sp>
      <p:sp>
        <p:nvSpPr>
          <p:cNvPr id="3" name="Θέση υποσέλιδου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Θέση αριθμού διαφάνειας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E5BFBA23-A544-4914-9E4B-6AC4250C18D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937" r:id="rId1"/>
    <p:sldLayoutId id="2147483938" r:id="rId2"/>
    <p:sldLayoutId id="2147483939" r:id="rId3"/>
    <p:sldLayoutId id="2147483940" r:id="rId4"/>
    <p:sldLayoutId id="2147483941" r:id="rId5"/>
    <p:sldLayoutId id="2147483942" r:id="rId6"/>
    <p:sldLayoutId id="2147483943" r:id="rId7"/>
    <p:sldLayoutId id="2147483944" r:id="rId8"/>
    <p:sldLayoutId id="2147483945" r:id="rId9"/>
    <p:sldLayoutId id="2147483946" r:id="rId10"/>
    <p:sldLayoutId id="2147483947"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normAutofit/>
          </a:bodyPr>
          <a:lstStyle/>
          <a:p>
            <a:r>
              <a:rPr lang="el-GR" dirty="0" smtClean="0">
                <a:latin typeface="Calibri" panose="020F0502020204030204" pitchFamily="34" charset="0"/>
              </a:rPr>
              <a:t>ΤΑ ΒΑΣΙΚΑ ΕΜΠΟΔΙΑ ΣΤΗΝ ΠΡΟΦΟΡΙΚΗ ΕΠΙΚΟΙΝΩΝΙΑ</a:t>
            </a:r>
            <a:endParaRPr lang="en-US" dirty="0">
              <a:latin typeface="Calibri" panose="020F0502020204030204" pitchFamily="34" charset="0"/>
            </a:endParaRPr>
          </a:p>
        </p:txBody>
      </p:sp>
      <p:sp>
        <p:nvSpPr>
          <p:cNvPr id="3" name="Υπότιτλος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48901754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1"/>
          <p:cNvSpPr txBox="1">
            <a:spLocks/>
          </p:cNvSpPr>
          <p:nvPr/>
        </p:nvSpPr>
        <p:spPr>
          <a:xfrm>
            <a:off x="381000" y="1371600"/>
            <a:ext cx="8458200" cy="1470025"/>
          </a:xfrm>
          <a:prstGeom prst="rect">
            <a:avLst/>
          </a:prstGeom>
        </p:spPr>
        <p:txBody>
          <a:bodyPr vert="horz" anchor="ctr">
            <a:noAutofit/>
          </a:bodyPr>
          <a:lstStyle>
            <a:lvl1pPr algn="l" rtl="0" eaLnBrk="1" latinLnBrk="0" hangingPunct="1">
              <a:spcBef>
                <a:spcPct val="0"/>
              </a:spcBef>
              <a:buNone/>
              <a:defRPr kumimoji="0" sz="4000" kern="1200">
                <a:solidFill>
                  <a:schemeClr val="tx2"/>
                </a:solidFill>
                <a:latin typeface="+mj-lt"/>
                <a:ea typeface="+mj-ea"/>
                <a:cs typeface="+mj-cs"/>
              </a:defRPr>
            </a:lvl1pPr>
          </a:lstStyle>
          <a:p>
            <a:r>
              <a:rPr lang="el-GR" sz="2800" dirty="0" smtClean="0">
                <a:latin typeface="Calibri" panose="020F0502020204030204" pitchFamily="34" charset="0"/>
              </a:rPr>
              <a:t>ΓΙΑΤΙ ΕΙΝΑΙ ΣΗΜΑΝΤΙΚΗ Η ΑΝΑΠΤΥΞΗ ΤΩΝ ΙΚΑΝΟΤΗΤΩΝ ΕΠΙΚΟΙΝΩΝΙΑΣ ΚΑΙ Η ΚΑΤΑΝΟΗΣΗ ΤΩΝ ΕΜΠΟΔΙΩΝ ΕΠΙΚΟΙΝΩΝΙΑΣ ΓΙΑ ΤΑ ΣΤΕΛΕΧΗ ΤΩΝ ΕΠΙΧΕΙΡΗΣΕΩΝ </a:t>
            </a:r>
            <a:endParaRPr lang="en-US" sz="2800" dirty="0">
              <a:latin typeface="Calibri" panose="020F0502020204030204" pitchFamily="34" charset="0"/>
            </a:endParaRPr>
          </a:p>
        </p:txBody>
      </p:sp>
      <p:sp>
        <p:nvSpPr>
          <p:cNvPr id="5" name="Υπότιτλος 2"/>
          <p:cNvSpPr txBox="1">
            <a:spLocks/>
          </p:cNvSpPr>
          <p:nvPr/>
        </p:nvSpPr>
        <p:spPr>
          <a:xfrm>
            <a:off x="424218" y="3505200"/>
            <a:ext cx="8077200" cy="2438400"/>
          </a:xfrm>
          <a:prstGeom prst="rect">
            <a:avLst/>
          </a:prstGeom>
        </p:spPr>
        <p:txBody>
          <a:bodyPr vert="horz">
            <a:noAutofit/>
          </a:bodyPr>
          <a:lst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pPr algn="just"/>
            <a:r>
              <a:rPr lang="el-GR" sz="2400" dirty="0" smtClean="0">
                <a:latin typeface="Calibri" panose="020F0502020204030204" pitchFamily="34" charset="0"/>
              </a:rPr>
              <a:t>Έρευνες έχουν δείξει ότι:</a:t>
            </a:r>
          </a:p>
          <a:p>
            <a:pPr marL="342900" indent="-342900" algn="just">
              <a:buFont typeface="Wingdings" panose="05000000000000000000" pitchFamily="2" charset="2"/>
              <a:buChar char="Ø"/>
            </a:pPr>
            <a:r>
              <a:rPr lang="el-GR" sz="2400" dirty="0" smtClean="0">
                <a:latin typeface="Calibri" panose="020F0502020204030204" pitchFamily="34" charset="0"/>
              </a:rPr>
              <a:t>Στο χώρο των επιχειρήσεων τα διοικητικά στελέχη δαπανούν για επικοινωνία περισσότερο  από το 70% του χρόνου τους</a:t>
            </a:r>
          </a:p>
          <a:p>
            <a:pPr marL="342900" indent="-342900" algn="just">
              <a:buFont typeface="Wingdings" panose="05000000000000000000" pitchFamily="2" charset="2"/>
              <a:buChar char="Ø"/>
            </a:pPr>
            <a:r>
              <a:rPr lang="el-GR" sz="2400" dirty="0" smtClean="0">
                <a:latin typeface="Calibri" panose="020F0502020204030204" pitchFamily="34" charset="0"/>
              </a:rPr>
              <a:t>Το 80% του περιεχομένου ενός μηνύματος που στέλνεται από τον πρόεδρο μιας εταιρείας, φτάνει αλλοιωμένο στο τελευταίο ιεραρχικό επίπεδο</a:t>
            </a:r>
            <a:endParaRPr lang="en-US" sz="2400" dirty="0">
              <a:latin typeface="Calibri" panose="020F0502020204030204" pitchFamily="34" charset="0"/>
            </a:endParaRPr>
          </a:p>
        </p:txBody>
      </p:sp>
    </p:spTree>
    <p:extLst>
      <p:ext uri="{BB962C8B-B14F-4D97-AF65-F5344CB8AC3E}">
        <p14:creationId xmlns:p14="http://schemas.microsoft.com/office/powerpoint/2010/main" val="1649335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pPr algn="ctr"/>
            <a:r>
              <a:rPr lang="el-GR" dirty="0" smtClean="0"/>
              <a:t>ΤΙ ΘΕΩΡΕΙΤΑΙ ΕΜΠΟΔΙΟ ΣΤΗΝ ΕΠΙΚΟΙΝΩΝΙΑ</a:t>
            </a:r>
            <a:endParaRPr lang="en-US" dirty="0"/>
          </a:p>
        </p:txBody>
      </p:sp>
      <p:sp>
        <p:nvSpPr>
          <p:cNvPr id="3" name="Θέση περιεχομένου 2"/>
          <p:cNvSpPr>
            <a:spLocks noGrp="1"/>
          </p:cNvSpPr>
          <p:nvPr>
            <p:ph idx="1"/>
          </p:nvPr>
        </p:nvSpPr>
        <p:spPr/>
        <p:txBody>
          <a:bodyPr/>
          <a:lstStyle/>
          <a:p>
            <a:pPr>
              <a:buFont typeface="Wingdings" panose="05000000000000000000" pitchFamily="2" charset="2"/>
              <a:buChar char="ü"/>
            </a:pPr>
            <a:endParaRPr lang="el-GR" sz="2400" dirty="0" smtClean="0">
              <a:latin typeface="Calibri" panose="020F0502020204030204" pitchFamily="34" charset="0"/>
            </a:endParaRPr>
          </a:p>
          <a:p>
            <a:pPr algn="just">
              <a:buFont typeface="Wingdings" panose="05000000000000000000" pitchFamily="2" charset="2"/>
              <a:buChar char="ü"/>
            </a:pPr>
            <a:r>
              <a:rPr lang="el-GR" sz="2400" dirty="0" smtClean="0">
                <a:latin typeface="Calibri" panose="020F0502020204030204" pitchFamily="34" charset="0"/>
              </a:rPr>
              <a:t>Οποιοσδήποτε παράγοντας παρεμβαίνει αρνητικά και δυσκολεύει την επικοινωνία</a:t>
            </a:r>
            <a:r>
              <a:rPr lang="el-GR" sz="2400" smtClean="0">
                <a:latin typeface="Calibri" panose="020F0502020204030204" pitchFamily="34" charset="0"/>
              </a:rPr>
              <a:t>, δηλαδή την εμποδίζει, ή </a:t>
            </a:r>
            <a:r>
              <a:rPr lang="el-GR" sz="2400" dirty="0" smtClean="0">
                <a:latin typeface="Calibri" panose="020F0502020204030204" pitchFamily="34" charset="0"/>
              </a:rPr>
              <a:t>μειώνει την </a:t>
            </a:r>
            <a:r>
              <a:rPr lang="el-GR" sz="2400" smtClean="0">
                <a:latin typeface="Calibri" panose="020F0502020204030204" pitchFamily="34" charset="0"/>
              </a:rPr>
              <a:t>αποτελεσματικότητά της. </a:t>
            </a:r>
            <a:endParaRPr lang="en-US" dirty="0"/>
          </a:p>
        </p:txBody>
      </p:sp>
    </p:spTree>
    <p:extLst>
      <p:ext uri="{BB962C8B-B14F-4D97-AF65-F5344CB8AC3E}">
        <p14:creationId xmlns:p14="http://schemas.microsoft.com/office/powerpoint/2010/main" val="35720411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pPr algn="ctr"/>
            <a:r>
              <a:rPr lang="el-GR" dirty="0" smtClean="0">
                <a:latin typeface="Calibri" panose="020F0502020204030204" pitchFamily="34" charset="0"/>
              </a:rPr>
              <a:t>ΑΠΟ ΠΟΥ ΠΗΓΑΖΟΥΝ ΤΑ ΕΜΠΟΔΙΑ</a:t>
            </a:r>
            <a:br>
              <a:rPr lang="el-GR" dirty="0" smtClean="0">
                <a:latin typeface="Calibri" panose="020F0502020204030204" pitchFamily="34" charset="0"/>
              </a:rPr>
            </a:br>
            <a:r>
              <a:rPr lang="el-GR" dirty="0" smtClean="0">
                <a:latin typeface="Calibri" panose="020F0502020204030204" pitchFamily="34" charset="0"/>
              </a:rPr>
              <a:t>ΠΗΓΕΣ ΤΩΝ ΕΜΠΟΔΙΩΝ</a:t>
            </a:r>
            <a:endParaRPr lang="en-US" dirty="0">
              <a:latin typeface="Calibri" panose="020F0502020204030204" pitchFamily="34" charset="0"/>
            </a:endParaRPr>
          </a:p>
        </p:txBody>
      </p:sp>
      <p:cxnSp>
        <p:nvCxnSpPr>
          <p:cNvPr id="14" name="Ευθύγραμμο βέλος σύνδεσης 13"/>
          <p:cNvCxnSpPr/>
          <p:nvPr/>
        </p:nvCxnSpPr>
        <p:spPr>
          <a:xfrm>
            <a:off x="4572000" y="1981200"/>
            <a:ext cx="0" cy="2514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Ευθύγραμμο βέλος σύνδεσης 17"/>
          <p:cNvCxnSpPr/>
          <p:nvPr/>
        </p:nvCxnSpPr>
        <p:spPr>
          <a:xfrm flipH="1">
            <a:off x="1752600" y="1981200"/>
            <a:ext cx="2667000" cy="2667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Ευθύγραμμο βέλος σύνδεσης 19"/>
          <p:cNvCxnSpPr/>
          <p:nvPr/>
        </p:nvCxnSpPr>
        <p:spPr>
          <a:xfrm>
            <a:off x="4724400" y="1981200"/>
            <a:ext cx="2438400" cy="2667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aphicFrame>
        <p:nvGraphicFramePr>
          <p:cNvPr id="4" name="Πίνακας 3"/>
          <p:cNvGraphicFramePr>
            <a:graphicFrameLocks noGrp="1"/>
          </p:cNvGraphicFramePr>
          <p:nvPr>
            <p:extLst>
              <p:ext uri="{D42A27DB-BD31-4B8C-83A1-F6EECF244321}">
                <p14:modId xmlns:p14="http://schemas.microsoft.com/office/powerpoint/2010/main" val="919760892"/>
              </p:ext>
            </p:extLst>
          </p:nvPr>
        </p:nvGraphicFramePr>
        <p:xfrm>
          <a:off x="685800" y="4800600"/>
          <a:ext cx="8077200" cy="1285240"/>
        </p:xfrm>
        <a:graphic>
          <a:graphicData uri="http://schemas.openxmlformats.org/drawingml/2006/table">
            <a:tbl>
              <a:tblPr firstRow="1" bandRow="1">
                <a:tableStyleId>{5C22544A-7EE6-4342-B048-85BDC9FD1C3A}</a:tableStyleId>
              </a:tblPr>
              <a:tblGrid>
                <a:gridCol w="2692400"/>
                <a:gridCol w="2692400"/>
                <a:gridCol w="2692400"/>
              </a:tblGrid>
              <a:tr h="370840">
                <a:tc>
                  <a:txBody>
                    <a:bodyPr/>
                    <a:lstStyle/>
                    <a:p>
                      <a:r>
                        <a:rPr lang="el-GR" dirty="0" smtClean="0">
                          <a:latin typeface="Calibri" panose="020F0502020204030204" pitchFamily="34" charset="0"/>
                        </a:rPr>
                        <a:t>ΠΟΜΠΟΣ</a:t>
                      </a:r>
                      <a:endParaRPr lang="en-US" dirty="0">
                        <a:latin typeface="Calibri" panose="020F0502020204030204" pitchFamily="34" charset="0"/>
                      </a:endParaRPr>
                    </a:p>
                  </a:txBody>
                  <a:tcPr/>
                </a:tc>
                <a:tc>
                  <a:txBody>
                    <a:bodyPr/>
                    <a:lstStyle/>
                    <a:p>
                      <a:r>
                        <a:rPr lang="el-GR" dirty="0" smtClean="0"/>
                        <a:t>ΔΕΚΤΗΣ </a:t>
                      </a:r>
                      <a:endParaRPr lang="en-US" dirty="0"/>
                    </a:p>
                  </a:txBody>
                  <a:tcPr/>
                </a:tc>
                <a:tc>
                  <a:txBody>
                    <a:bodyPr/>
                    <a:lstStyle/>
                    <a:p>
                      <a:r>
                        <a:rPr lang="el-GR" dirty="0" smtClean="0"/>
                        <a:t>ΠΕΡΙΒΑΛΛΟΝ</a:t>
                      </a:r>
                      <a:endParaRPr lang="en-US" dirty="0"/>
                    </a:p>
                  </a:txBody>
                  <a:tcPr/>
                </a:tc>
              </a:tr>
              <a:tr h="370840">
                <a:tc>
                  <a:txBody>
                    <a:bodyPr/>
                    <a:lstStyle/>
                    <a:p>
                      <a:r>
                        <a:rPr lang="el-GR" dirty="0" smtClean="0">
                          <a:latin typeface="Calibri" panose="020F0502020204030204" pitchFamily="34" charset="0"/>
                        </a:rPr>
                        <a:t>Ο αποστολέας</a:t>
                      </a:r>
                      <a:r>
                        <a:rPr lang="el-GR" baseline="0" dirty="0" smtClean="0">
                          <a:latin typeface="Calibri" panose="020F0502020204030204" pitchFamily="34" charset="0"/>
                        </a:rPr>
                        <a:t> </a:t>
                      </a:r>
                      <a:r>
                        <a:rPr lang="el-GR" dirty="0" smtClean="0">
                          <a:latin typeface="Calibri" panose="020F0502020204030204" pitchFamily="34" charset="0"/>
                        </a:rPr>
                        <a:t>του μηνύματος</a:t>
                      </a:r>
                      <a:endParaRPr lang="en-US" dirty="0">
                        <a:latin typeface="Calibri" panose="020F0502020204030204" pitchFamily="34" charset="0"/>
                      </a:endParaRPr>
                    </a:p>
                  </a:txBody>
                  <a:tcPr/>
                </a:tc>
                <a:tc>
                  <a:txBody>
                    <a:bodyPr/>
                    <a:lstStyle/>
                    <a:p>
                      <a:r>
                        <a:rPr lang="el-GR" dirty="0" smtClean="0">
                          <a:latin typeface="Calibri" panose="020F0502020204030204" pitchFamily="34" charset="0"/>
                        </a:rPr>
                        <a:t>Ο αποδέκτης τους μηνύματος</a:t>
                      </a:r>
                      <a:endParaRPr lang="en-US" dirty="0">
                        <a:latin typeface="Calibri" panose="020F0502020204030204" pitchFamily="34" charset="0"/>
                      </a:endParaRPr>
                    </a:p>
                  </a:txBody>
                  <a:tcPr/>
                </a:tc>
                <a:tc>
                  <a:txBody>
                    <a:bodyPr/>
                    <a:lstStyle/>
                    <a:p>
                      <a:r>
                        <a:rPr lang="el-GR" dirty="0" smtClean="0">
                          <a:latin typeface="Calibri" panose="020F0502020204030204" pitchFamily="34" charset="0"/>
                        </a:rPr>
                        <a:t>Ο χώρος που πραγματοποιείται</a:t>
                      </a:r>
                      <a:r>
                        <a:rPr lang="el-GR" baseline="0" dirty="0" smtClean="0">
                          <a:latin typeface="Calibri" panose="020F0502020204030204" pitchFamily="34" charset="0"/>
                        </a:rPr>
                        <a:t> η επικοινωνία</a:t>
                      </a:r>
                      <a:endParaRPr lang="en-US" dirty="0">
                        <a:latin typeface="Calibri" panose="020F0502020204030204" pitchFamily="34" charset="0"/>
                      </a:endParaRPr>
                    </a:p>
                  </a:txBody>
                  <a:tcPr/>
                </a:tc>
              </a:tr>
            </a:tbl>
          </a:graphicData>
        </a:graphic>
      </p:graphicFrame>
    </p:spTree>
    <p:extLst>
      <p:ext uri="{BB962C8B-B14F-4D97-AF65-F5344CB8AC3E}">
        <p14:creationId xmlns:p14="http://schemas.microsoft.com/office/powerpoint/2010/main" val="24418545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609600" y="762000"/>
            <a:ext cx="8229600" cy="1066800"/>
          </a:xfrm>
        </p:spPr>
        <p:txBody>
          <a:bodyPr>
            <a:normAutofit fontScale="90000"/>
          </a:bodyPr>
          <a:lstStyle/>
          <a:p>
            <a:r>
              <a:rPr lang="el-GR" dirty="0" smtClean="0"/>
              <a:t>ΕΜΠΟΔΙΑ ΠΟΥ </a:t>
            </a:r>
            <a:r>
              <a:rPr lang="el-GR" smtClean="0"/>
              <a:t>ΠΡΟΕΡΧΟΝΤΑΙ ΑΠΟ </a:t>
            </a:r>
            <a:r>
              <a:rPr lang="el-GR" dirty="0" smtClean="0"/>
              <a:t>ΤΟΝ ΠΟΜΠΟ</a:t>
            </a:r>
            <a:endParaRPr lang="en-US" dirty="0"/>
          </a:p>
        </p:txBody>
      </p:sp>
      <p:sp>
        <p:nvSpPr>
          <p:cNvPr id="3" name="Θέση περιεχομένου 2"/>
          <p:cNvSpPr>
            <a:spLocks noGrp="1"/>
          </p:cNvSpPr>
          <p:nvPr>
            <p:ph idx="1"/>
          </p:nvPr>
        </p:nvSpPr>
        <p:spPr>
          <a:xfrm>
            <a:off x="457200" y="1828800"/>
            <a:ext cx="8229600" cy="4648200"/>
          </a:xfrm>
        </p:spPr>
        <p:txBody>
          <a:bodyPr>
            <a:normAutofit fontScale="85000" lnSpcReduction="20000"/>
          </a:bodyPr>
          <a:lstStyle/>
          <a:p>
            <a:pPr>
              <a:buFont typeface="Wingdings" panose="05000000000000000000" pitchFamily="2" charset="2"/>
              <a:buChar char="ü"/>
            </a:pPr>
            <a:r>
              <a:rPr lang="el-GR" dirty="0" smtClean="0">
                <a:latin typeface="Calibri" panose="020F0502020204030204" pitchFamily="34" charset="0"/>
              </a:rPr>
              <a:t>ΑΣΑΦΕΙΣ ΣΤΟΧΟΙ</a:t>
            </a:r>
          </a:p>
          <a:p>
            <a:pPr marL="557784" lvl="2" indent="0">
              <a:buNone/>
            </a:pPr>
            <a:r>
              <a:rPr lang="el-GR" dirty="0" smtClean="0">
                <a:latin typeface="Calibri" panose="020F0502020204030204" pitchFamily="34" charset="0"/>
              </a:rPr>
              <a:t>Όταν ο σκοπός της επικοινωνίας δεν είναι συγκεκριμένος  και ξεκάθαρος</a:t>
            </a:r>
          </a:p>
          <a:p>
            <a:pPr>
              <a:buFont typeface="Wingdings" panose="05000000000000000000" pitchFamily="2" charset="2"/>
              <a:buChar char="ü"/>
            </a:pPr>
            <a:r>
              <a:rPr lang="el-GR" dirty="0" smtClean="0">
                <a:latin typeface="Calibri" panose="020F0502020204030204" pitchFamily="34" charset="0"/>
              </a:rPr>
              <a:t>ΜΗ ΣΩΣΤΑ ΜΗΝΥΜΑΤΑ</a:t>
            </a:r>
          </a:p>
          <a:p>
            <a:pPr marL="557784" lvl="2" indent="0">
              <a:buNone/>
            </a:pPr>
            <a:r>
              <a:rPr lang="el-GR" dirty="0" smtClean="0">
                <a:latin typeface="Calibri" panose="020F0502020204030204" pitchFamily="34" charset="0"/>
              </a:rPr>
              <a:t>Όταν τα μηνύματα χαρακτηρίζονται από ασάφεια, έλλειψη πληρότητας, περιεκτικότητας, συντομίας και ορθότητας</a:t>
            </a:r>
            <a:endParaRPr lang="en-US" dirty="0" smtClean="0">
              <a:latin typeface="Calibri" panose="020F0502020204030204" pitchFamily="34" charset="0"/>
            </a:endParaRPr>
          </a:p>
          <a:p>
            <a:pPr marL="557784" lvl="2" indent="0">
              <a:buNone/>
            </a:pPr>
            <a:endParaRPr lang="el-GR" dirty="0" smtClean="0">
              <a:latin typeface="Calibri" panose="020F0502020204030204" pitchFamily="34" charset="0"/>
            </a:endParaRPr>
          </a:p>
          <a:p>
            <a:pPr>
              <a:buFont typeface="Wingdings" panose="05000000000000000000" pitchFamily="2" charset="2"/>
              <a:buChar char="ü"/>
            </a:pPr>
            <a:r>
              <a:rPr lang="el-GR" dirty="0" smtClean="0">
                <a:latin typeface="Calibri" panose="020F0502020204030204" pitchFamily="34" charset="0"/>
              </a:rPr>
              <a:t>ΚΑΚΗ ΕΠΙΛΟΓΗ ΧΡΟΝΟΥ ΚΑΙ ΧΩΡΟΥ</a:t>
            </a:r>
          </a:p>
          <a:p>
            <a:pPr marL="557784" lvl="2" indent="0">
              <a:buNone/>
            </a:pPr>
            <a:r>
              <a:rPr lang="el-GR" dirty="0" smtClean="0">
                <a:latin typeface="Calibri" panose="020F0502020204030204" pitchFamily="34" charset="0"/>
              </a:rPr>
              <a:t>Όταν η χρονική στιγμή και ο χώρος δεν</a:t>
            </a:r>
            <a:endParaRPr lang="en-US" dirty="0" smtClean="0">
              <a:latin typeface="Calibri" panose="020F0502020204030204" pitchFamily="34" charset="0"/>
            </a:endParaRPr>
          </a:p>
          <a:p>
            <a:pPr marL="557784" lvl="2" indent="0">
              <a:buNone/>
            </a:pPr>
            <a:r>
              <a:rPr lang="el-GR" dirty="0" smtClean="0">
                <a:latin typeface="Calibri" panose="020F0502020204030204" pitchFamily="34" charset="0"/>
              </a:rPr>
              <a:t> είναι κατάλληλοι για επικοινωνία</a:t>
            </a:r>
            <a:endParaRPr lang="en-US" dirty="0" smtClean="0">
              <a:latin typeface="Calibri" panose="020F0502020204030204" pitchFamily="34" charset="0"/>
            </a:endParaRPr>
          </a:p>
          <a:p>
            <a:pPr marL="557784" lvl="2" indent="0">
              <a:buNone/>
            </a:pPr>
            <a:endParaRPr lang="en-US" dirty="0" smtClean="0">
              <a:latin typeface="Calibri" panose="020F0502020204030204" pitchFamily="34" charset="0"/>
            </a:endParaRPr>
          </a:p>
          <a:p>
            <a:pPr marL="557784" lvl="2" indent="0">
              <a:buNone/>
            </a:pPr>
            <a:endParaRPr lang="el-GR" dirty="0" smtClean="0">
              <a:latin typeface="Calibri" panose="020F0502020204030204" pitchFamily="34" charset="0"/>
            </a:endParaRPr>
          </a:p>
          <a:p>
            <a:pPr>
              <a:buFont typeface="Wingdings" panose="05000000000000000000" pitchFamily="2" charset="2"/>
              <a:buChar char="ü"/>
            </a:pPr>
            <a:r>
              <a:rPr lang="el-GR" dirty="0" smtClean="0">
                <a:latin typeface="Calibri" panose="020F0502020204030204" pitchFamily="34" charset="0"/>
              </a:rPr>
              <a:t>ΚΑΚΗ ΕΠΙΛΟΓΗ ΤΡΟΠΟΥ ΚΑΙ ΜΕΣΟΥ</a:t>
            </a:r>
          </a:p>
          <a:p>
            <a:pPr marL="557784" lvl="2" indent="0">
              <a:buNone/>
            </a:pPr>
            <a:r>
              <a:rPr lang="el-GR" dirty="0" smtClean="0">
                <a:latin typeface="Calibri" panose="020F0502020204030204" pitchFamily="34" charset="0"/>
              </a:rPr>
              <a:t>Όταν δεν επιλέγεται ο σωστός τρόπος επικοινωνίας (γραπτός, προφορικός, οπτικός) και τα κατάλληλα μέσα (λόγος, τηλέφωνο, </a:t>
            </a:r>
            <a:r>
              <a:rPr lang="en-US" dirty="0" smtClean="0">
                <a:latin typeface="Calibri" panose="020F0502020204030204" pitchFamily="34" charset="0"/>
              </a:rPr>
              <a:t>email </a:t>
            </a:r>
            <a:r>
              <a:rPr lang="el-GR" dirty="0" smtClean="0">
                <a:latin typeface="Calibri" panose="020F0502020204030204" pitchFamily="34" charset="0"/>
              </a:rPr>
              <a:t>κτλ)</a:t>
            </a:r>
            <a:endParaRPr lang="en-US" dirty="0">
              <a:latin typeface="Calibri" panose="020F0502020204030204" pitchFamily="34" charset="0"/>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10200" y="3505200"/>
            <a:ext cx="3352800" cy="1715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270569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fade">
                                      <p:cBhvr>
                                        <p:cTn id="10" dur="500"/>
                                        <p:tgtEl>
                                          <p:spTgt spid="3">
                                            <p:txEl>
                                              <p:pRg st="3" end="3"/>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animEffect transition="in" filter="fade">
                                      <p:cBhvr>
                                        <p:cTn id="15" dur="500"/>
                                        <p:tgtEl>
                                          <p:spTgt spid="3">
                                            <p:txEl>
                                              <p:pRg st="5" end="5"/>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6" end="6"/>
                                            </p:txEl>
                                          </p:spTgt>
                                        </p:tgtEl>
                                        <p:attrNameLst>
                                          <p:attrName>style.visibility</p:attrName>
                                        </p:attrNameLst>
                                      </p:cBhvr>
                                      <p:to>
                                        <p:strVal val="visible"/>
                                      </p:to>
                                    </p:set>
                                    <p:animEffect transition="in" filter="fade">
                                      <p:cBhvr>
                                        <p:cTn id="18" dur="500"/>
                                        <p:tgtEl>
                                          <p:spTgt spid="3">
                                            <p:txEl>
                                              <p:pRg st="6" end="6"/>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animEffect transition="in" filter="fade">
                                      <p:cBhvr>
                                        <p:cTn id="21" dur="500"/>
                                        <p:tgtEl>
                                          <p:spTgt spid="3">
                                            <p:txEl>
                                              <p:pRg st="7" end="7"/>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3">
                                            <p:txEl>
                                              <p:pRg st="10" end="10"/>
                                            </p:txEl>
                                          </p:spTgt>
                                        </p:tgtEl>
                                        <p:attrNameLst>
                                          <p:attrName>style.visibility</p:attrName>
                                        </p:attrNameLst>
                                      </p:cBhvr>
                                      <p:to>
                                        <p:strVal val="visible"/>
                                      </p:to>
                                    </p:set>
                                    <p:animEffect transition="in" filter="fade">
                                      <p:cBhvr>
                                        <p:cTn id="26" dur="500"/>
                                        <p:tgtEl>
                                          <p:spTgt spid="3">
                                            <p:txEl>
                                              <p:pRg st="10" end="10"/>
                                            </p:txEl>
                                          </p:spTgt>
                                        </p:tgtEl>
                                      </p:cBhvr>
                                    </p:animEffect>
                                  </p:childTnLst>
                                </p:cTn>
                              </p:par>
                              <p:par>
                                <p:cTn id="27" presetID="10" presetClass="entr" presetSubtype="0" fill="hold" nodeType="with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animEffect transition="in" filter="fade">
                                      <p:cBhvr>
                                        <p:cTn id="29"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609600" y="914400"/>
            <a:ext cx="8229600" cy="1066800"/>
          </a:xfrm>
        </p:spPr>
        <p:txBody>
          <a:bodyPr>
            <a:normAutofit fontScale="90000"/>
          </a:bodyPr>
          <a:lstStyle/>
          <a:p>
            <a:r>
              <a:rPr lang="el-GR" dirty="0" smtClean="0">
                <a:latin typeface="Calibri" panose="020F0502020204030204" pitchFamily="34" charset="0"/>
              </a:rPr>
              <a:t>ΕΜΠΟΔΙΑ ΠΟΥ ΠΡΟΕΡΧΟΝΤΑΙ ΑΠ</a:t>
            </a:r>
            <a:r>
              <a:rPr lang="el-GR" dirty="0">
                <a:latin typeface="Calibri" panose="020F0502020204030204" pitchFamily="34" charset="0"/>
              </a:rPr>
              <a:t>Ο</a:t>
            </a:r>
            <a:r>
              <a:rPr lang="el-GR" dirty="0" smtClean="0">
                <a:latin typeface="Calibri" panose="020F0502020204030204" pitchFamily="34" charset="0"/>
              </a:rPr>
              <a:t> ΤΟΝ ΔΕΚΤΗ</a:t>
            </a:r>
            <a:endParaRPr lang="en-US" dirty="0">
              <a:latin typeface="Calibri" panose="020F0502020204030204" pitchFamily="34" charset="0"/>
            </a:endParaRPr>
          </a:p>
        </p:txBody>
      </p:sp>
      <p:sp>
        <p:nvSpPr>
          <p:cNvPr id="3" name="Θέση περιεχομένου 2"/>
          <p:cNvSpPr>
            <a:spLocks noGrp="1"/>
          </p:cNvSpPr>
          <p:nvPr>
            <p:ph idx="1"/>
          </p:nvPr>
        </p:nvSpPr>
        <p:spPr/>
        <p:txBody>
          <a:bodyPr>
            <a:normAutofit fontScale="85000" lnSpcReduction="20000"/>
          </a:bodyPr>
          <a:lstStyle/>
          <a:p>
            <a:pPr>
              <a:buFont typeface="Wingdings" panose="05000000000000000000" pitchFamily="2" charset="2"/>
              <a:buChar char="ü"/>
            </a:pPr>
            <a:r>
              <a:rPr lang="el-GR" dirty="0" smtClean="0">
                <a:latin typeface="Calibri" panose="020F0502020204030204" pitchFamily="34" charset="0"/>
              </a:rPr>
              <a:t>Έλλειψη ενδιαφέροντος / απροσεξία</a:t>
            </a:r>
            <a:endParaRPr lang="en-US" dirty="0" smtClean="0">
              <a:latin typeface="Calibri" panose="020F0502020204030204" pitchFamily="34" charset="0"/>
            </a:endParaRPr>
          </a:p>
          <a:p>
            <a:pPr marL="667512" lvl="2" indent="0">
              <a:buNone/>
            </a:pPr>
            <a:r>
              <a:rPr lang="el-GR" dirty="0" smtClean="0">
                <a:latin typeface="Calibri" panose="020F0502020204030204" pitchFamily="34" charset="0"/>
              </a:rPr>
              <a:t>Όταν ο δέκτης δεν έχει στραμμένη την </a:t>
            </a:r>
            <a:endParaRPr lang="en-US" dirty="0" smtClean="0">
              <a:latin typeface="Calibri" panose="020F0502020204030204" pitchFamily="34" charset="0"/>
            </a:endParaRPr>
          </a:p>
          <a:p>
            <a:pPr marL="667512" lvl="2" indent="0">
              <a:buNone/>
            </a:pPr>
            <a:r>
              <a:rPr lang="el-GR" dirty="0" smtClean="0">
                <a:latin typeface="Calibri" panose="020F0502020204030204" pitchFamily="34" charset="0"/>
              </a:rPr>
              <a:t>προσοχή του στο μήνυμα που του </a:t>
            </a:r>
            <a:endParaRPr lang="en-US" dirty="0" smtClean="0">
              <a:latin typeface="Calibri" panose="020F0502020204030204" pitchFamily="34" charset="0"/>
            </a:endParaRPr>
          </a:p>
          <a:p>
            <a:pPr marL="667512" lvl="2" indent="0">
              <a:buNone/>
            </a:pPr>
            <a:r>
              <a:rPr lang="el-GR" dirty="0" smtClean="0">
                <a:latin typeface="Calibri" panose="020F0502020204030204" pitchFamily="34" charset="0"/>
              </a:rPr>
              <a:t>μεταβιβάζει ο πομπός </a:t>
            </a:r>
          </a:p>
          <a:p>
            <a:pPr>
              <a:buFont typeface="Wingdings" panose="05000000000000000000" pitchFamily="2" charset="2"/>
              <a:buChar char="ü"/>
            </a:pPr>
            <a:r>
              <a:rPr lang="el-GR" dirty="0" smtClean="0">
                <a:latin typeface="Calibri" panose="020F0502020204030204" pitchFamily="34" charset="0"/>
              </a:rPr>
              <a:t>Βιαστικά συμπεράσματα</a:t>
            </a:r>
          </a:p>
          <a:p>
            <a:pPr marL="667512" lvl="2" indent="0">
              <a:buNone/>
            </a:pPr>
            <a:r>
              <a:rPr lang="el-GR" dirty="0" smtClean="0">
                <a:latin typeface="Calibri" panose="020F0502020204030204" pitchFamily="34" charset="0"/>
              </a:rPr>
              <a:t>Όταν ο δέκτης, με τις πρώτες λέξεις ή φράσεις, βιάζεται να βγάλει λανθασμένα συμπεράσματα για το νόημα του μηνύματος που του μεταβιβάζεται, πριν ο πομπός ολοκληρώσει τη μετάδοσή του</a:t>
            </a:r>
          </a:p>
          <a:p>
            <a:pPr>
              <a:buFont typeface="Wingdings" panose="05000000000000000000" pitchFamily="2" charset="2"/>
              <a:buChar char="ü"/>
            </a:pPr>
            <a:r>
              <a:rPr lang="el-GR" dirty="0" smtClean="0">
                <a:latin typeface="Calibri" panose="020F0502020204030204" pitchFamily="34" charset="0"/>
              </a:rPr>
              <a:t>Προδιάθεση / προκατάληψη</a:t>
            </a:r>
          </a:p>
          <a:p>
            <a:pPr marL="667512" lvl="2" indent="0">
              <a:buNone/>
            </a:pPr>
            <a:r>
              <a:rPr lang="el-GR" dirty="0" smtClean="0">
                <a:latin typeface="Calibri" panose="020F0502020204030204" pitchFamily="34" charset="0"/>
              </a:rPr>
              <a:t>Όταν το μήνυμα διαστρεβλώνεται επειδή ο δέκτης τίθεται αρνητικά απέναντι στον πομπό</a:t>
            </a:r>
          </a:p>
          <a:p>
            <a:pPr>
              <a:buFont typeface="Wingdings" panose="05000000000000000000" pitchFamily="2" charset="2"/>
              <a:buChar char="ü"/>
            </a:pPr>
            <a:r>
              <a:rPr lang="el-GR" dirty="0" smtClean="0">
                <a:latin typeface="Calibri" panose="020F0502020204030204" pitchFamily="34" charset="0"/>
              </a:rPr>
              <a:t>Υπερευαισθησία</a:t>
            </a:r>
          </a:p>
          <a:p>
            <a:pPr marL="704088" lvl="2" indent="0">
              <a:buNone/>
            </a:pPr>
            <a:r>
              <a:rPr lang="el-GR" dirty="0" smtClean="0">
                <a:latin typeface="Calibri" panose="020F0502020204030204" pitchFamily="34" charset="0"/>
              </a:rPr>
              <a:t>Όταν ο δέκτης, λόγω προηγούμενων εμπειριών,  είναι ευαίσθητος  σε ορισμένες λέξεις,  φράσεις ή γεγονότα</a:t>
            </a:r>
            <a:r>
              <a:rPr lang="en-US" dirty="0" smtClean="0">
                <a:latin typeface="Calibri" panose="020F0502020204030204" pitchFamily="34" charset="0"/>
              </a:rPr>
              <a:t>. </a:t>
            </a:r>
            <a:r>
              <a:rPr lang="el-GR" dirty="0" smtClean="0">
                <a:latin typeface="Calibri" panose="020F0502020204030204" pitchFamily="34" charset="0"/>
              </a:rPr>
              <a:t>Επικεντρώνεται σ’ αυτά και δε δίνει σημασία στα υπόλοιπα σημεία του μηνύματος</a:t>
            </a:r>
            <a:endParaRPr lang="en-US" dirty="0">
              <a:latin typeface="Calibri" panose="020F0502020204030204" pitchFamily="34"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92775" y="1447800"/>
            <a:ext cx="3451225" cy="23707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907675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5" end="5"/>
                                            </p:txEl>
                                          </p:spTgt>
                                        </p:tgtEl>
                                        <p:attrNameLst>
                                          <p:attrName>style.visibility</p:attrName>
                                        </p:attrNameLst>
                                      </p:cBhvr>
                                      <p:to>
                                        <p:strVal val="visible"/>
                                      </p:to>
                                    </p:set>
                                    <p:animEffect transition="in" filter="fade">
                                      <p:cBhvr>
                                        <p:cTn id="10" dur="500"/>
                                        <p:tgtEl>
                                          <p:spTgt spid="3">
                                            <p:txEl>
                                              <p:pRg st="5" end="5"/>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animEffect transition="in" filter="fade">
                                      <p:cBhvr>
                                        <p:cTn id="15" dur="500"/>
                                        <p:tgtEl>
                                          <p:spTgt spid="3">
                                            <p:txEl>
                                              <p:pRg st="6" end="6"/>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7" end="7"/>
                                            </p:txEl>
                                          </p:spTgt>
                                        </p:tgtEl>
                                        <p:attrNameLst>
                                          <p:attrName>style.visibility</p:attrName>
                                        </p:attrNameLst>
                                      </p:cBhvr>
                                      <p:to>
                                        <p:strVal val="visible"/>
                                      </p:to>
                                    </p:set>
                                    <p:animEffect transition="in" filter="fade">
                                      <p:cBhvr>
                                        <p:cTn id="18" dur="500"/>
                                        <p:tgtEl>
                                          <p:spTgt spid="3">
                                            <p:txEl>
                                              <p:pRg st="7" end="7"/>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animEffect transition="in" filter="fade">
                                      <p:cBhvr>
                                        <p:cTn id="23" dur="500"/>
                                        <p:tgtEl>
                                          <p:spTgt spid="3">
                                            <p:txEl>
                                              <p:pRg st="8" end="8"/>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3">
                                            <p:txEl>
                                              <p:pRg st="9" end="9"/>
                                            </p:txEl>
                                          </p:spTgt>
                                        </p:tgtEl>
                                        <p:attrNameLst>
                                          <p:attrName>style.visibility</p:attrName>
                                        </p:attrNameLst>
                                      </p:cBhvr>
                                      <p:to>
                                        <p:strVal val="visible"/>
                                      </p:to>
                                    </p:set>
                                    <p:animEffect transition="in" filter="fade">
                                      <p:cBhvr>
                                        <p:cTn id="26"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latin typeface="Calibri" panose="020F0502020204030204" pitchFamily="34" charset="0"/>
              </a:rPr>
              <a:t>ΕΜΠΟΔΙΑ ΠΟΥ ΠΡΟΕΡΧΟΝΤΑΙ ΑΠΟ ΤΟ ΠΕΡΙΒΑΛΛΟΝ</a:t>
            </a:r>
            <a:endParaRPr lang="en-US" dirty="0">
              <a:latin typeface="Calibri" panose="020F0502020204030204" pitchFamily="34" charset="0"/>
            </a:endParaRPr>
          </a:p>
        </p:txBody>
      </p:sp>
      <p:sp>
        <p:nvSpPr>
          <p:cNvPr id="3" name="Θέση περιεχομένου 2"/>
          <p:cNvSpPr>
            <a:spLocks noGrp="1"/>
          </p:cNvSpPr>
          <p:nvPr>
            <p:ph idx="1"/>
          </p:nvPr>
        </p:nvSpPr>
        <p:spPr/>
        <p:txBody>
          <a:bodyPr>
            <a:normAutofit fontScale="70000" lnSpcReduction="20000"/>
          </a:bodyPr>
          <a:lstStyle/>
          <a:p>
            <a:pPr>
              <a:buFont typeface="Wingdings" panose="05000000000000000000" pitchFamily="2" charset="2"/>
              <a:buChar char="ü"/>
            </a:pPr>
            <a:r>
              <a:rPr lang="el-GR" dirty="0" smtClean="0">
                <a:latin typeface="Calibri" panose="020F0502020204030204" pitchFamily="34" charset="0"/>
              </a:rPr>
              <a:t>Διαφορετικές αντιλήψεις</a:t>
            </a:r>
          </a:p>
          <a:p>
            <a:pPr marL="667512" lvl="2" indent="0">
              <a:buNone/>
            </a:pPr>
            <a:r>
              <a:rPr lang="el-GR" dirty="0" smtClean="0">
                <a:latin typeface="Calibri" panose="020F0502020204030204" pitchFamily="34" charset="0"/>
              </a:rPr>
              <a:t>Κάθε άνθρωπος έχει τη δική του αντίληψη για τον εαυτό του και τον κόσμο γύρω του, που αποτελεί φίλτρο για την ερμηνεία των μηνυμάτων που δέχεται</a:t>
            </a:r>
          </a:p>
          <a:p>
            <a:pPr>
              <a:buFont typeface="Wingdings" panose="05000000000000000000" pitchFamily="2" charset="2"/>
              <a:buChar char="ü"/>
            </a:pPr>
            <a:r>
              <a:rPr lang="el-GR" dirty="0" smtClean="0">
                <a:latin typeface="Calibri" panose="020F0502020204030204" pitchFamily="34" charset="0"/>
              </a:rPr>
              <a:t>Σχέσεις μεταξύ πομπού και δέκτη</a:t>
            </a:r>
          </a:p>
          <a:p>
            <a:pPr marL="667512" lvl="2" indent="0">
              <a:buNone/>
            </a:pPr>
            <a:r>
              <a:rPr lang="el-GR" dirty="0" smtClean="0">
                <a:latin typeface="Calibri" panose="020F0502020204030204" pitchFamily="34" charset="0"/>
              </a:rPr>
              <a:t>Οι κακές ανθρώπινες σχέσεις, οι αυταρχικές σχέσεις εξουσίας, η κοινωνική και διοικητική ανισότητα και η πόλωση συμφερόντων περιορίζουν την επικοινωνία</a:t>
            </a:r>
          </a:p>
          <a:p>
            <a:pPr>
              <a:buFont typeface="Wingdings" panose="05000000000000000000" pitchFamily="2" charset="2"/>
              <a:buChar char="ü"/>
            </a:pPr>
            <a:r>
              <a:rPr lang="el-GR" dirty="0" smtClean="0">
                <a:latin typeface="Calibri" panose="020F0502020204030204" pitchFamily="34" charset="0"/>
              </a:rPr>
              <a:t>Δομές / διαδικασίες</a:t>
            </a:r>
          </a:p>
          <a:p>
            <a:pPr marL="667512" lvl="2" indent="0">
              <a:buNone/>
            </a:pPr>
            <a:r>
              <a:rPr lang="el-GR" dirty="0" smtClean="0">
                <a:latin typeface="Calibri" panose="020F0502020204030204" pitchFamily="34" charset="0"/>
              </a:rPr>
              <a:t>Όταν οι δομές και οι διαδικασίες  που εφαρμόζονται σ’ έναν οργανισμό, όπως τα κλειστά τμήματα εργασίας, οι αυστηροί κανόνες επικοινωνίας, οι περίπλοκες και χρονοβόρες διαδικασίες ροής πληροφοριών, δε διευκολύνουν την επικοινωνία</a:t>
            </a:r>
          </a:p>
          <a:p>
            <a:pPr>
              <a:buFont typeface="Wingdings" panose="05000000000000000000" pitchFamily="2" charset="2"/>
              <a:buChar char="ü"/>
            </a:pPr>
            <a:r>
              <a:rPr lang="el-GR" dirty="0" smtClean="0">
                <a:latin typeface="Calibri" panose="020F0502020204030204" pitchFamily="34" charset="0"/>
              </a:rPr>
              <a:t>Υπερφόρτωση</a:t>
            </a:r>
          </a:p>
          <a:p>
            <a:pPr marL="667512" lvl="2" indent="0">
              <a:buNone/>
            </a:pPr>
            <a:r>
              <a:rPr lang="el-GR" dirty="0" smtClean="0">
                <a:latin typeface="Calibri" panose="020F0502020204030204" pitchFamily="34" charset="0"/>
              </a:rPr>
              <a:t>Ο μεγάλος όγκος πληροφοριών σε συνδυασμό με την έλλειψη χρόνου, κάνουν τον άνθρωπο να αργεί να επεξεργαστεί τα μηνύματα ή να τα συλλαμβάνει επιλεκτικά.</a:t>
            </a:r>
          </a:p>
          <a:p>
            <a:pPr>
              <a:buFont typeface="Wingdings" panose="05000000000000000000" pitchFamily="2" charset="2"/>
              <a:buChar char="ü"/>
            </a:pPr>
            <a:r>
              <a:rPr lang="el-GR" dirty="0" smtClean="0">
                <a:latin typeface="Calibri" panose="020F0502020204030204" pitchFamily="34" charset="0"/>
              </a:rPr>
              <a:t>Διαφορετικοί κώδικες</a:t>
            </a:r>
          </a:p>
          <a:p>
            <a:pPr marL="667512" lvl="2" indent="0">
              <a:buNone/>
            </a:pPr>
            <a:r>
              <a:rPr lang="el-GR" dirty="0" smtClean="0">
                <a:latin typeface="Calibri" panose="020F0502020204030204" pitchFamily="34" charset="0"/>
              </a:rPr>
              <a:t>Όταν οι άνθρωποι δεν χρησιμοποιούν τους ίδιους κώδικες (λέξεις, σύμβολα κτλ.), ή ενώ χρησιμοποιούν τις ίδιες λέξεις, η σημασία τους είναι διαφορετική για τον καθένα, τότε η επικοινωνία δυσχεραίνεται</a:t>
            </a:r>
          </a:p>
          <a:p>
            <a:pPr marL="667512" lvl="2" indent="0">
              <a:buNone/>
            </a:pPr>
            <a:endParaRPr lang="en-US" dirty="0">
              <a:latin typeface="Calibri" panose="020F0502020204030204" pitchFamily="34" charset="0"/>
            </a:endParaRPr>
          </a:p>
        </p:txBody>
      </p:sp>
    </p:spTree>
    <p:extLst>
      <p:ext uri="{BB962C8B-B14F-4D97-AF65-F5344CB8AC3E}">
        <p14:creationId xmlns:p14="http://schemas.microsoft.com/office/powerpoint/2010/main" val="378294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fade">
                                      <p:cBhvr>
                                        <p:cTn id="10" dur="500"/>
                                        <p:tgtEl>
                                          <p:spTgt spid="3">
                                            <p:txEl>
                                              <p:pRg st="3" end="3"/>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fade">
                                      <p:cBhvr>
                                        <p:cTn id="15" dur="500"/>
                                        <p:tgtEl>
                                          <p:spTgt spid="3">
                                            <p:txEl>
                                              <p:pRg st="4" end="4"/>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animEffect transition="in" filter="fade">
                                      <p:cBhvr>
                                        <p:cTn id="18" dur="500"/>
                                        <p:tgtEl>
                                          <p:spTgt spid="3">
                                            <p:txEl>
                                              <p:pRg st="5" end="5"/>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Effect transition="in" filter="fade">
                                      <p:cBhvr>
                                        <p:cTn id="23" dur="500"/>
                                        <p:tgtEl>
                                          <p:spTgt spid="3">
                                            <p:txEl>
                                              <p:pRg st="6" end="6"/>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3">
                                            <p:txEl>
                                              <p:pRg st="7" end="7"/>
                                            </p:txEl>
                                          </p:spTgt>
                                        </p:tgtEl>
                                        <p:attrNameLst>
                                          <p:attrName>style.visibility</p:attrName>
                                        </p:attrNameLst>
                                      </p:cBhvr>
                                      <p:to>
                                        <p:strVal val="visible"/>
                                      </p:to>
                                    </p:set>
                                    <p:animEffect transition="in" filter="fade">
                                      <p:cBhvr>
                                        <p:cTn id="26" dur="500"/>
                                        <p:tgtEl>
                                          <p:spTgt spid="3">
                                            <p:txEl>
                                              <p:pRg st="7" end="7"/>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Effect transition="in" filter="fade">
                                      <p:cBhvr>
                                        <p:cTn id="31" dur="500"/>
                                        <p:tgtEl>
                                          <p:spTgt spid="3">
                                            <p:txEl>
                                              <p:pRg st="8" end="8"/>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3">
                                            <p:txEl>
                                              <p:pRg st="9" end="9"/>
                                            </p:txEl>
                                          </p:spTgt>
                                        </p:tgtEl>
                                        <p:attrNameLst>
                                          <p:attrName>style.visibility</p:attrName>
                                        </p:attrNameLst>
                                      </p:cBhvr>
                                      <p:to>
                                        <p:strVal val="visible"/>
                                      </p:to>
                                    </p:set>
                                    <p:animEffect transition="in" filter="fade">
                                      <p:cBhvr>
                                        <p:cTn id="34"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Αστικό">
  <a:themeElements>
    <a:clrScheme name="Αστικό">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Αστικό">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Αστικό">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318</TotalTime>
  <Words>471</Words>
  <Application>Microsoft Office PowerPoint</Application>
  <PresentationFormat>Προβολή στην οθόνη (4:3)</PresentationFormat>
  <Paragraphs>50</Paragraphs>
  <Slides>7</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7</vt:i4>
      </vt:variant>
    </vt:vector>
  </HeadingPairs>
  <TitlesOfParts>
    <vt:vector size="8" baseType="lpstr">
      <vt:lpstr>Αστικό</vt:lpstr>
      <vt:lpstr>ΤΑ ΒΑΣΙΚΑ ΕΜΠΟΔΙΑ ΣΤΗΝ ΠΡΟΦΟΡΙΚΗ ΕΠΙΚΟΙΝΩΝΙΑ</vt:lpstr>
      <vt:lpstr>Παρουσίαση του PowerPoint</vt:lpstr>
      <vt:lpstr>ΤΙ ΘΕΩΡΕΙΤΑΙ ΕΜΠΟΔΙΟ ΣΤΗΝ ΕΠΙΚΟΙΝΩΝΙΑ</vt:lpstr>
      <vt:lpstr>ΑΠΟ ΠΟΥ ΠΗΓΑΖΟΥΝ ΤΑ ΕΜΠΟΔΙΑ ΠΗΓΕΣ ΤΩΝ ΕΜΠΟΔΙΩΝ</vt:lpstr>
      <vt:lpstr>ΕΜΠΟΔΙΑ ΠΟΥ ΠΡΟΕΡΧΟΝΤΑΙ ΑΠΟ ΤΟΝ ΠΟΜΠΟ</vt:lpstr>
      <vt:lpstr>ΕΜΠΟΔΙΑ ΠΟΥ ΠΡΟΕΡΧΟΝΤΑΙ ΑΠΟ ΤΟΝ ΔΕΚΤΗ</vt:lpstr>
      <vt:lpstr>ΕΜΠΟΔΙΑ ΠΟΥ ΠΡΟΕΡΧΟΝΤΑΙ ΑΠΟ ΤΟ ΠΕΡΙΒΑΛΛΟΝ</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ΤΑ ΕΜΠΟΔΙΑ ΣΤΗΝ ΠΡΟΦΟΡΙΚΗ ΕΠΙΚΟΙΝΩΝΙΑ</dc:title>
  <dc:creator>Lab</dc:creator>
  <cp:lastModifiedBy>Lab</cp:lastModifiedBy>
  <cp:revision>28</cp:revision>
  <dcterms:created xsi:type="dcterms:W3CDTF">2017-11-25T18:30:17Z</dcterms:created>
  <dcterms:modified xsi:type="dcterms:W3CDTF">2020-04-10T18:12:39Z</dcterms:modified>
</cp:coreProperties>
</file>